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97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96" r:id="rId15"/>
    <p:sldId id="269" r:id="rId16"/>
    <p:sldId id="273" r:id="rId17"/>
    <p:sldId id="271" r:id="rId18"/>
    <p:sldId id="274" r:id="rId19"/>
    <p:sldId id="275" r:id="rId20"/>
    <p:sldId id="279" r:id="rId21"/>
    <p:sldId id="281" r:id="rId22"/>
    <p:sldId id="282" r:id="rId23"/>
    <p:sldId id="283" r:id="rId24"/>
    <p:sldId id="272" r:id="rId25"/>
    <p:sldId id="276" r:id="rId26"/>
    <p:sldId id="277" r:id="rId27"/>
    <p:sldId id="278" r:id="rId28"/>
    <p:sldId id="285" r:id="rId29"/>
    <p:sldId id="286" r:id="rId30"/>
    <p:sldId id="284" r:id="rId31"/>
    <p:sldId id="287" r:id="rId32"/>
    <p:sldId id="288" r:id="rId33"/>
    <p:sldId id="289" r:id="rId34"/>
    <p:sldId id="290" r:id="rId35"/>
    <p:sldId id="292" r:id="rId36"/>
    <p:sldId id="291" r:id="rId37"/>
    <p:sldId id="293" r:id="rId38"/>
    <p:sldId id="295" r:id="rId39"/>
    <p:sldId id="29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1E7C2-8E1F-2F45-827C-2FB68128893E}" type="datetimeFigureOut">
              <a:rPr lang="en-US" smtClean="0"/>
              <a:t>8/12/17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A291C-FFDB-6245-90B5-A5DA1D818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06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Adversarial Learning for Neural Dialogue Generation</a:t>
            </a:r>
            <a:r>
              <a:rPr lang="zh-CN" altLang="en-US" dirty="0" smtClean="0"/>
              <a:t>  </a:t>
            </a:r>
            <a:r>
              <a:rPr lang="en-US" dirty="0" smtClean="0"/>
              <a:t>https://</a:t>
            </a:r>
            <a:r>
              <a:rPr lang="en-US" dirty="0" err="1" smtClean="0"/>
              <a:t>zhuanlan.zhihu.com</a:t>
            </a:r>
            <a:r>
              <a:rPr lang="en-US" dirty="0" smtClean="0"/>
              <a:t>/p/25027693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A291C-FFDB-6245-90B5-A5DA1D818A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066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iGan</a:t>
            </a:r>
            <a:r>
              <a:rPr lang="en-US" altLang="zh-CN" dirty="0" smtClean="0"/>
              <a:t>,</a:t>
            </a:r>
          </a:p>
          <a:p>
            <a:r>
              <a:rPr lang="en-US" altLang="zh-CN" dirty="0" smtClean="0"/>
              <a:t>Image-to-image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translation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A291C-FFDB-6245-90B5-A5DA1D818A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1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GANs allow many answers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A291C-FFDB-6245-90B5-A5DA1D818A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93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采样自训练数据，另一个是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zz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采样自模型的隐变量先验。 然后两个求导过程被同时执行： 一个是更新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(D)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来最小化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J(D)J(D),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另一个是更新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(G)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θ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来最小化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J(G)J(G)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endParaRPr lang="en-US" altLang="zh-CN" dirty="0" smtClean="0"/>
          </a:p>
          <a:p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使用同步梯度下降，并对每一个玩家分别进行单步优化</a:t>
            </a:r>
            <a:endParaRPr lang="en-US" altLang="zh-CN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A291C-FFDB-6245-90B5-A5DA1D818A2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91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460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3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99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16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4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83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2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6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217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4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62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27EA8-895B-604C-9655-B77064B88984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A3EDE-96A0-6E41-9DC6-0EAD6DD6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4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arxiv.org/pdf/1605.08104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612.03242v1.pdf" TargetMode="Externa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arxiv.org/pdf/1606.03498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hyperlink" Target="ftp://ftp.idsia.ch/pub/juergen/factorial.pdf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arpedm20/DCGAN-tensorflow" TargetMode="External"/><Relationship Id="rId3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1.06547.pdf" TargetMode="External"/><Relationship Id="rId4" Type="http://schemas.openxmlformats.org/officeDocument/2006/relationships/hyperlink" Target="https://arxiv.org/pdf/1606.03476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hyperlink" Target="https://arxiv.org/abs/1609.04802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Generative Adversarial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/>
              <a:t>Networks (GANs)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30638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3200" dirty="0" err="1" smtClean="0"/>
              <a:t>Zhaokai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Huang</a:t>
            </a:r>
            <a:endParaRPr lang="en-US" altLang="zh-CN" sz="3200" dirty="0" smtClean="0"/>
          </a:p>
        </p:txBody>
      </p:sp>
    </p:spTree>
    <p:extLst>
      <p:ext uri="{BB962C8B-B14F-4D97-AF65-F5344CB8AC3E}">
        <p14:creationId xmlns:p14="http://schemas.microsoft.com/office/powerpoint/2010/main" val="109141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/>
              <a:t>Next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36772" y="1677988"/>
            <a:ext cx="9318455" cy="39060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7700" y="5774532"/>
            <a:ext cx="2803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</a:t>
            </a:r>
            <a:r>
              <a:rPr lang="en-US" sz="2800" dirty="0">
                <a:hlinkClick r:id="rId4"/>
              </a:rPr>
              <a:t>Lotter et al </a:t>
            </a:r>
            <a:r>
              <a:rPr lang="en-US" sz="2800" dirty="0" smtClean="0">
                <a:hlinkClick r:id="rId4"/>
              </a:rPr>
              <a:t>2016</a:t>
            </a:r>
            <a:r>
              <a:rPr lang="en-US" altLang="zh-CN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078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8100" y="8890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Text to Photo-realistic Image </a:t>
            </a:r>
            <a:r>
              <a:rPr lang="en-US" dirty="0" smtClean="0"/>
              <a:t>Synthesis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StackGan</a:t>
            </a:r>
            <a:r>
              <a:rPr lang="en-US" altLang="zh-CN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2700" y="1503363"/>
            <a:ext cx="7118350" cy="512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7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study generative models?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Simulate possible futures for planning or simulated RL 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>
              <a:solidFill>
                <a:schemeClr val="accent3"/>
              </a:solidFill>
            </a:endParaRPr>
          </a:p>
          <a:p>
            <a:r>
              <a:rPr lang="en-US" dirty="0" smtClean="0">
                <a:solidFill>
                  <a:schemeClr val="accent3"/>
                </a:solidFill>
              </a:rPr>
              <a:t>Realistic </a:t>
            </a:r>
            <a:r>
              <a:rPr lang="en-US" dirty="0">
                <a:solidFill>
                  <a:schemeClr val="accent3"/>
                </a:solidFill>
              </a:rPr>
              <a:t>generation tasks 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/>
          </a:p>
          <a:p>
            <a:r>
              <a:rPr lang="en-US" dirty="0"/>
              <a:t>Missing data </a:t>
            </a:r>
          </a:p>
          <a:p>
            <a:pPr lvl="1"/>
            <a:r>
              <a:rPr lang="en-US" dirty="0"/>
              <a:t>Semi-supervised learning 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60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en-US" sz="4400" dirty="0" smtClean="0"/>
              <a:t>Semi-supervised learning 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32" y="3922030"/>
            <a:ext cx="11973735" cy="17567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8695" y="5863421"/>
            <a:ext cx="20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(</a:t>
            </a:r>
            <a:r>
              <a:rPr lang="en-US" altLang="zh-CN" sz="2400" dirty="0" smtClean="0">
                <a:hlinkClick r:id="rId3"/>
              </a:rPr>
              <a:t>OpenAI,</a:t>
            </a:r>
            <a:r>
              <a:rPr lang="zh-CN" altLang="en-US" sz="2400" dirty="0" smtClean="0">
                <a:hlinkClick r:id="rId3"/>
              </a:rPr>
              <a:t> </a:t>
            </a:r>
            <a:r>
              <a:rPr lang="en-US" altLang="zh-CN" sz="2400" dirty="0" smtClean="0">
                <a:hlinkClick r:id="rId3"/>
              </a:rPr>
              <a:t>2016</a:t>
            </a:r>
            <a:r>
              <a:rPr lang="en-US" altLang="zh-CN" sz="2400" dirty="0" smtClean="0"/>
              <a:t>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96774" y="1690688"/>
            <a:ext cx="1159522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Idea: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</a:t>
            </a:r>
            <a:r>
              <a:rPr lang="en-US" sz="2800" dirty="0" smtClean="0"/>
              <a:t>abeling </a:t>
            </a:r>
            <a:r>
              <a:rPr lang="en-US" altLang="zh-CN" sz="2800" dirty="0" smtClean="0"/>
              <a:t>sample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from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Generator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with </a:t>
            </a:r>
            <a:r>
              <a:rPr lang="en-US" sz="2800" dirty="0"/>
              <a:t>a new “generated” class </a:t>
            </a:r>
            <a:r>
              <a:rPr lang="en-US" sz="2800" b="1" i="1" dirty="0"/>
              <a:t>y = K + </a:t>
            </a:r>
            <a:r>
              <a:rPr lang="en-US" sz="2800" b="1" i="1" dirty="0" smtClean="0"/>
              <a:t>1</a:t>
            </a:r>
            <a:r>
              <a:rPr lang="en-US" altLang="zh-CN" sz="2800" i="1" dirty="0" smtClean="0"/>
              <a:t>.</a:t>
            </a:r>
          </a:p>
          <a:p>
            <a:endParaRPr lang="en-US" altLang="zh-CN" sz="2800" i="1" dirty="0" smtClean="0"/>
          </a:p>
          <a:p>
            <a:r>
              <a:rPr lang="en-US" altLang="zh-CN" sz="2800" dirty="0" smtClean="0"/>
              <a:t>Result:</a:t>
            </a:r>
            <a:r>
              <a:rPr lang="zh-CN" altLang="en-US" sz="2800" dirty="0" smtClean="0"/>
              <a:t> </a:t>
            </a:r>
            <a:r>
              <a:rPr lang="en-US" sz="2800" dirty="0"/>
              <a:t>On MNIST, </a:t>
            </a:r>
            <a:r>
              <a:rPr lang="en-US" sz="2800" dirty="0" smtClean="0"/>
              <a:t>achieve </a:t>
            </a:r>
            <a:r>
              <a:rPr lang="en-US" sz="2800" dirty="0"/>
              <a:t>99.14% accuracy with only </a:t>
            </a:r>
            <a:r>
              <a:rPr lang="en-US" sz="2800" b="1" i="1" dirty="0"/>
              <a:t>10</a:t>
            </a:r>
            <a:r>
              <a:rPr lang="en-US" sz="2800" i="1" dirty="0"/>
              <a:t> labeled examples per </a:t>
            </a:r>
            <a:endParaRPr lang="en-US" sz="2800" i="1" dirty="0" smtClean="0"/>
          </a:p>
          <a:p>
            <a:r>
              <a:rPr lang="en-US" sz="2800" i="1" dirty="0" smtClean="0"/>
              <a:t>class</a:t>
            </a:r>
            <a:r>
              <a:rPr lang="en-US" sz="2800" dirty="0" smtClean="0"/>
              <a:t> </a:t>
            </a:r>
            <a:r>
              <a:rPr lang="en-US" altLang="zh-CN" sz="2800" dirty="0" smtClean="0"/>
              <a:t>(vs</a:t>
            </a:r>
            <a:r>
              <a:rPr lang="zh-CN" altLang="en-US" sz="2800" dirty="0" smtClean="0"/>
              <a:t> </a:t>
            </a:r>
            <a:r>
              <a:rPr lang="en-US" altLang="zh-CN" sz="2800" b="1" i="1" dirty="0" smtClean="0"/>
              <a:t>60,000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labelled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samples).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075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/>
              <a:t>Why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study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generative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models?</a:t>
            </a:r>
          </a:p>
          <a:p>
            <a:endParaRPr lang="en-US" altLang="zh-CN" sz="3200" dirty="0" smtClean="0"/>
          </a:p>
          <a:p>
            <a:r>
              <a:rPr lang="en-US" sz="3200" u="sng" dirty="0"/>
              <a:t>How do generative models work? </a:t>
            </a:r>
            <a:r>
              <a:rPr lang="en-US" altLang="zh-CN" sz="3200" u="sng" dirty="0" smtClean="0"/>
              <a:t>GANs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and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its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variants</a:t>
            </a:r>
            <a:r>
              <a:rPr lang="en-US" sz="3200" u="sng" dirty="0" smtClean="0"/>
              <a:t>? </a:t>
            </a:r>
          </a:p>
          <a:p>
            <a:endParaRPr lang="en-US" sz="3200" dirty="0" smtClean="0"/>
          </a:p>
          <a:p>
            <a:r>
              <a:rPr lang="en-US" sz="3200" dirty="0" smtClean="0"/>
              <a:t>Research frontiers</a:t>
            </a:r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09930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095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How do generative models work? </a:t>
            </a:r>
            <a:r>
              <a:rPr lang="en-US" altLang="zh-CN" sz="4000" dirty="0"/>
              <a:t>GANs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its</a:t>
            </a:r>
            <a:r>
              <a:rPr lang="zh-CN" altLang="en-US" sz="4000" dirty="0"/>
              <a:t> </a:t>
            </a:r>
            <a:r>
              <a:rPr lang="en-US" altLang="zh-CN" sz="4000" dirty="0"/>
              <a:t>variants</a:t>
            </a:r>
            <a:r>
              <a:rPr lang="en-US" sz="4000" dirty="0"/>
              <a:t>? </a:t>
            </a:r>
            <a:r>
              <a:rPr lang="en-US" u="sng" dirty="0"/>
              <a:t/>
            </a:r>
            <a:br>
              <a:rPr lang="en-US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formulation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Intuitions</a:t>
            </a:r>
          </a:p>
          <a:p>
            <a:endParaRPr lang="en-US" altLang="zh-CN" dirty="0" smtClean="0"/>
          </a:p>
          <a:p>
            <a:r>
              <a:rPr lang="en-US" dirty="0"/>
              <a:t>Adversarial Nets Framework </a:t>
            </a:r>
          </a:p>
          <a:p>
            <a:endParaRPr lang="en-US" dirty="0"/>
          </a:p>
          <a:p>
            <a:r>
              <a:rPr lang="en-US" altLang="zh-CN" dirty="0" smtClean="0"/>
              <a:t>DCGAN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87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095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How do generative models work? </a:t>
            </a:r>
            <a:r>
              <a:rPr lang="en-US" altLang="zh-CN" sz="4000" dirty="0"/>
              <a:t>GANs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its</a:t>
            </a:r>
            <a:r>
              <a:rPr lang="zh-CN" altLang="en-US" sz="4000" dirty="0"/>
              <a:t> </a:t>
            </a:r>
            <a:r>
              <a:rPr lang="en-US" altLang="zh-CN" sz="4000" dirty="0"/>
              <a:t>variants</a:t>
            </a:r>
            <a:r>
              <a:rPr lang="en-US" sz="4000" dirty="0"/>
              <a:t>? </a:t>
            </a:r>
            <a:r>
              <a:rPr lang="en-US" u="sng" dirty="0"/>
              <a:t/>
            </a:r>
            <a:br>
              <a:rPr lang="en-US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formulation</a:t>
            </a:r>
          </a:p>
          <a:p>
            <a:endParaRPr lang="en-US" altLang="zh-CN" dirty="0"/>
          </a:p>
          <a:p>
            <a:r>
              <a:rPr lang="en-US" altLang="zh-CN" dirty="0" smtClean="0">
                <a:solidFill>
                  <a:schemeClr val="accent3"/>
                </a:solidFill>
              </a:rPr>
              <a:t>Intuitions</a:t>
            </a:r>
          </a:p>
          <a:p>
            <a:endParaRPr lang="en-US" altLang="zh-CN" dirty="0" smtClean="0"/>
          </a:p>
          <a:p>
            <a:r>
              <a:rPr lang="en-US" dirty="0">
                <a:solidFill>
                  <a:schemeClr val="accent3"/>
                </a:solidFill>
              </a:rPr>
              <a:t>Adversarial Nets Framework </a:t>
            </a:r>
          </a:p>
          <a:p>
            <a:endParaRPr lang="en-US" dirty="0">
              <a:solidFill>
                <a:schemeClr val="accent3"/>
              </a:solidFill>
            </a:endParaRPr>
          </a:p>
          <a:p>
            <a:r>
              <a:rPr lang="en-US" altLang="zh-CN" dirty="0" smtClean="0">
                <a:solidFill>
                  <a:schemeClr val="accent3"/>
                </a:solidFill>
              </a:rPr>
              <a:t>DCGAN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2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formulation</a:t>
            </a:r>
            <a:br>
              <a:rPr lang="en-US" altLang="zh-CN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654" y="1690688"/>
            <a:ext cx="11339123" cy="415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8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095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How do generative models work? </a:t>
            </a:r>
            <a:r>
              <a:rPr lang="en-US" altLang="zh-CN" sz="4000" dirty="0"/>
              <a:t>GANs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its</a:t>
            </a:r>
            <a:r>
              <a:rPr lang="zh-CN" altLang="en-US" sz="4000" dirty="0"/>
              <a:t> </a:t>
            </a:r>
            <a:r>
              <a:rPr lang="en-US" altLang="zh-CN" sz="4000" dirty="0"/>
              <a:t>variants</a:t>
            </a:r>
            <a:r>
              <a:rPr lang="en-US" sz="4000" dirty="0"/>
              <a:t>? </a:t>
            </a:r>
            <a:r>
              <a:rPr lang="en-US" u="sng" dirty="0"/>
              <a:t/>
            </a:r>
            <a:br>
              <a:rPr lang="en-US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3"/>
                </a:solidFill>
              </a:rPr>
              <a:t>General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formulation</a:t>
            </a:r>
          </a:p>
          <a:p>
            <a:endParaRPr lang="en-US" altLang="zh-CN" dirty="0" smtClean="0"/>
          </a:p>
          <a:p>
            <a:r>
              <a:rPr lang="en-US" dirty="0" smtClean="0"/>
              <a:t>Intuitions</a:t>
            </a:r>
          </a:p>
          <a:p>
            <a:endParaRPr lang="en-US" altLang="zh-CN" dirty="0" smtClean="0"/>
          </a:p>
          <a:p>
            <a:r>
              <a:rPr lang="en-US" dirty="0">
                <a:solidFill>
                  <a:schemeClr val="accent3"/>
                </a:solidFill>
              </a:rPr>
              <a:t>Adversarial Nets Framework </a:t>
            </a:r>
          </a:p>
          <a:p>
            <a:endParaRPr lang="en-US" dirty="0"/>
          </a:p>
          <a:p>
            <a:r>
              <a:rPr lang="en-US" altLang="zh-CN" dirty="0" smtClean="0">
                <a:solidFill>
                  <a:schemeClr val="accent3"/>
                </a:solidFill>
              </a:rPr>
              <a:t>DCGAN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3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Intuitions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174" y="2192638"/>
            <a:ext cx="4737100" cy="238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5222" y="5082188"/>
            <a:ext cx="1036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Crook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09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Adversarial Training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phrase whose usage is in flux; a new term that applies to both new and </a:t>
            </a:r>
            <a:r>
              <a:rPr lang="en-US" dirty="0" smtClean="0"/>
              <a:t>old </a:t>
            </a:r>
            <a:r>
              <a:rPr lang="en-US" dirty="0"/>
              <a:t>ideas </a:t>
            </a:r>
            <a:endParaRPr lang="en-US" dirty="0" smtClean="0"/>
          </a:p>
          <a:p>
            <a:endParaRPr lang="en-US" dirty="0"/>
          </a:p>
          <a:p>
            <a:r>
              <a:rPr lang="en-US" altLang="zh-CN" dirty="0" smtClean="0"/>
              <a:t>Current</a:t>
            </a:r>
            <a:r>
              <a:rPr lang="zh-CN" altLang="en-US" dirty="0" smtClean="0"/>
              <a:t> </a:t>
            </a:r>
            <a:r>
              <a:rPr lang="en-US" dirty="0" smtClean="0"/>
              <a:t>usage</a:t>
            </a:r>
            <a:r>
              <a:rPr lang="en-US" dirty="0"/>
              <a:t>: “Training a model in a worst-case scenario, with inputs </a:t>
            </a:r>
            <a:r>
              <a:rPr lang="en-US" dirty="0" smtClean="0"/>
              <a:t>chosen </a:t>
            </a:r>
            <a:r>
              <a:rPr lang="en-US" dirty="0"/>
              <a:t>by an adversary</a:t>
            </a:r>
            <a:r>
              <a:rPr lang="en-US" dirty="0" smtClean="0"/>
              <a:t>”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Typically,</a:t>
            </a:r>
            <a:r>
              <a:rPr lang="zh-CN" altLang="en-US" dirty="0" smtClean="0"/>
              <a:t> </a:t>
            </a:r>
            <a:r>
              <a:rPr lang="en-US" altLang="zh-CN" b="1" i="1" dirty="0" smtClean="0"/>
              <a:t>generator</a:t>
            </a:r>
            <a:r>
              <a:rPr lang="zh-CN" altLang="en-US" b="1" i="1" dirty="0" smtClean="0"/>
              <a:t> </a:t>
            </a:r>
            <a:r>
              <a:rPr lang="en-US" altLang="zh-CN" b="1" i="1" dirty="0" smtClean="0"/>
              <a:t>+</a:t>
            </a:r>
            <a:r>
              <a:rPr lang="zh-CN" altLang="en-US" b="1" i="1" dirty="0" smtClean="0"/>
              <a:t> </a:t>
            </a:r>
            <a:r>
              <a:rPr lang="en-US" altLang="zh-CN" b="1" i="1" dirty="0" smtClean="0"/>
              <a:t>discriminator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51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186" y="3148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/>
              <a:t>Intuitions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923" y="2208403"/>
            <a:ext cx="4737100" cy="238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5222" y="5082188"/>
            <a:ext cx="1036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Crook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538" y="1107673"/>
            <a:ext cx="6720489" cy="51457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22316" y="6253435"/>
            <a:ext cx="972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Teller</a:t>
            </a:r>
            <a:endParaRPr lang="en-US" sz="28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03131" y="2554014"/>
            <a:ext cx="2159876" cy="1734207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371600" y="2585545"/>
            <a:ext cx="2175641" cy="1671146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55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893" y="9620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/>
              <a:t>Intuitions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85222" y="5082188"/>
            <a:ext cx="1036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Crook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324" y="1175297"/>
            <a:ext cx="6632171" cy="50781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22316" y="6253435"/>
            <a:ext cx="972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Teller</a:t>
            </a:r>
            <a:endParaRPr lang="en-US" sz="28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132786" y="1497725"/>
            <a:ext cx="5558142" cy="4272454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6307100" y="1497725"/>
            <a:ext cx="5089140" cy="410768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7" name="Content Placeholder 1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7172" y="2301766"/>
            <a:ext cx="4682382" cy="225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6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Intuitions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Crook</a:t>
            </a:r>
            <a:r>
              <a:rPr lang="zh-CN" altLang="en-US" dirty="0" smtClean="0"/>
              <a:t> </a:t>
            </a:r>
            <a:r>
              <a:rPr lang="en-US" dirty="0" smtClean="0"/>
              <a:t>tries </a:t>
            </a:r>
            <a:r>
              <a:rPr lang="en-US" dirty="0"/>
              <a:t>the best to cheat the </a:t>
            </a:r>
            <a:r>
              <a:rPr lang="en-US" altLang="zh-CN" dirty="0" smtClean="0"/>
              <a:t>teller</a:t>
            </a:r>
            <a:r>
              <a:rPr lang="zh-CN" altLang="en-US" dirty="0" smtClean="0"/>
              <a:t> </a:t>
            </a:r>
            <a:r>
              <a:rPr lang="en-US" dirty="0" smtClean="0"/>
              <a:t>by </a:t>
            </a:r>
            <a:r>
              <a:rPr lang="en-US" dirty="0"/>
              <a:t>generating more realistic </a:t>
            </a:r>
            <a:r>
              <a:rPr lang="en-US" altLang="zh-CN" dirty="0" smtClean="0"/>
              <a:t>cash</a:t>
            </a:r>
            <a:endParaRPr lang="en-US" dirty="0"/>
          </a:p>
          <a:p>
            <a:endParaRPr lang="en-US" dirty="0" smtClean="0"/>
          </a:p>
          <a:p>
            <a:r>
              <a:rPr lang="en-US" altLang="zh-CN" dirty="0" smtClean="0"/>
              <a:t>Teller</a:t>
            </a:r>
            <a:r>
              <a:rPr lang="zh-CN" altLang="en-US" dirty="0" smtClean="0"/>
              <a:t> </a:t>
            </a:r>
            <a:r>
              <a:rPr lang="en-US" dirty="0" smtClean="0"/>
              <a:t>tries </a:t>
            </a:r>
            <a:r>
              <a:rPr lang="en-US" dirty="0"/>
              <a:t>the best to distinguish whether the </a:t>
            </a:r>
            <a:r>
              <a:rPr lang="en-US" altLang="zh-CN" dirty="0" smtClean="0"/>
              <a:t>cash</a:t>
            </a:r>
            <a:r>
              <a:rPr lang="zh-CN" altLang="en-US" dirty="0" smtClean="0"/>
              <a:t> </a:t>
            </a:r>
            <a:r>
              <a:rPr lang="en-US" dirty="0" smtClean="0"/>
              <a:t>is </a:t>
            </a:r>
            <a:r>
              <a:rPr lang="en-US" dirty="0"/>
              <a:t>generated by </a:t>
            </a:r>
            <a:r>
              <a:rPr lang="en-US" altLang="zh-CN" dirty="0" smtClean="0"/>
              <a:t>crook</a:t>
            </a:r>
            <a:r>
              <a:rPr lang="zh-CN" altLang="en-US" dirty="0" smtClean="0"/>
              <a:t> </a:t>
            </a:r>
            <a:r>
              <a:rPr lang="en-US" dirty="0" smtClean="0"/>
              <a:t>or </a:t>
            </a:r>
            <a:r>
              <a:rPr lang="en-US" dirty="0"/>
              <a:t>not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20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095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How do generative models work? </a:t>
            </a:r>
            <a:r>
              <a:rPr lang="en-US" altLang="zh-CN" sz="4000" dirty="0"/>
              <a:t>GANs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its</a:t>
            </a:r>
            <a:r>
              <a:rPr lang="zh-CN" altLang="en-US" sz="4000" dirty="0"/>
              <a:t> </a:t>
            </a:r>
            <a:r>
              <a:rPr lang="en-US" altLang="zh-CN" sz="4000" dirty="0"/>
              <a:t>variants</a:t>
            </a:r>
            <a:r>
              <a:rPr lang="en-US" sz="4000" dirty="0"/>
              <a:t>? </a:t>
            </a:r>
            <a:r>
              <a:rPr lang="en-US" u="sng" dirty="0"/>
              <a:t/>
            </a:r>
            <a:br>
              <a:rPr lang="en-US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3"/>
                </a:solidFill>
              </a:rPr>
              <a:t>General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formulation</a:t>
            </a:r>
          </a:p>
          <a:p>
            <a:endParaRPr lang="en-US" altLang="zh-CN" dirty="0" smtClean="0"/>
          </a:p>
          <a:p>
            <a:r>
              <a:rPr lang="en-US" dirty="0" smtClean="0">
                <a:solidFill>
                  <a:schemeClr val="accent3"/>
                </a:solidFill>
              </a:rPr>
              <a:t>Intuitions</a:t>
            </a:r>
          </a:p>
          <a:p>
            <a:endParaRPr lang="en-US" altLang="zh-CN" dirty="0" smtClean="0"/>
          </a:p>
          <a:p>
            <a:r>
              <a:rPr lang="en-US" dirty="0"/>
              <a:t>Adversarial Nets Framework </a:t>
            </a:r>
          </a:p>
          <a:p>
            <a:endParaRPr lang="en-US" dirty="0"/>
          </a:p>
          <a:p>
            <a:r>
              <a:rPr lang="en-US" altLang="zh-CN" dirty="0" smtClean="0">
                <a:solidFill>
                  <a:schemeClr val="accent3"/>
                </a:solidFill>
              </a:rPr>
              <a:t>DCGAN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9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Adversarial Nets Framework </a:t>
            </a:r>
            <a:endParaRPr lang="en-US" dirty="0">
              <a:effectLst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4" y="1439808"/>
            <a:ext cx="7277092" cy="541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4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err="1" smtClean="0"/>
              <a:t>Minimax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(objective)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7380" y="1690688"/>
            <a:ext cx="10016420" cy="16988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8079" y="3914930"/>
            <a:ext cx="11507124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2800" dirty="0" smtClean="0"/>
              <a:t>Discriminator: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real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fake,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cross-entropy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errors.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Generator </a:t>
            </a:r>
            <a:r>
              <a:rPr lang="en-US" sz="2800" dirty="0"/>
              <a:t>minimizes the log-probability of the discriminator being </a:t>
            </a:r>
            <a:r>
              <a:rPr lang="en-US" sz="2800" dirty="0" smtClean="0"/>
              <a:t>correct</a:t>
            </a:r>
            <a:r>
              <a:rPr lang="en-US" altLang="zh-CN" sz="2800" dirty="0" smtClean="0"/>
              <a:t>.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 </a:t>
            </a:r>
            <a:r>
              <a:rPr lang="en-US" altLang="zh-CN" sz="2800" dirty="0" smtClean="0"/>
              <a:t>Nash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</a:t>
            </a:r>
            <a:r>
              <a:rPr lang="en-US" sz="2800" dirty="0" smtClean="0"/>
              <a:t>quilibrium </a:t>
            </a:r>
            <a:r>
              <a:rPr lang="en-US" sz="2800" dirty="0"/>
              <a:t>is a saddle point of the discriminator </a:t>
            </a:r>
            <a:r>
              <a:rPr lang="en-US" sz="2800" dirty="0" smtClean="0"/>
              <a:t>loss</a:t>
            </a:r>
            <a:r>
              <a:rPr lang="en-US" altLang="zh-CN" sz="2800" dirty="0" smtClean="0"/>
              <a:t>.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Discriminator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both densities are nonzero </a:t>
            </a:r>
            <a:r>
              <a:rPr lang="en-US" dirty="0" smtClean="0"/>
              <a:t>everywhere</a:t>
            </a:r>
            <a:r>
              <a:rPr lang="en-US" altLang="zh-CN" dirty="0" smtClean="0"/>
              <a:t>,</a:t>
            </a:r>
          </a:p>
          <a:p>
            <a:endParaRPr lang="en-US" dirty="0" smtClean="0"/>
          </a:p>
          <a:p>
            <a:r>
              <a:rPr lang="en-US" dirty="0"/>
              <a:t>Optimal D(x) for any </a:t>
            </a:r>
            <a:r>
              <a:rPr lang="en-US" dirty="0" err="1"/>
              <a:t>p</a:t>
            </a:r>
            <a:r>
              <a:rPr lang="en-US" baseline="-25000" dirty="0" err="1"/>
              <a:t>data</a:t>
            </a:r>
            <a:r>
              <a:rPr lang="en-US" dirty="0"/>
              <a:t>(x) and </a:t>
            </a:r>
            <a:r>
              <a:rPr lang="en-US" dirty="0" err="1"/>
              <a:t>p</a:t>
            </a:r>
            <a:r>
              <a:rPr lang="en-US" baseline="-25000" dirty="0" err="1"/>
              <a:t>model</a:t>
            </a:r>
            <a:r>
              <a:rPr lang="en-US" dirty="0"/>
              <a:t>(x) is </a:t>
            </a:r>
            <a:r>
              <a:rPr lang="en-US" dirty="0" smtClean="0"/>
              <a:t>always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9826" y="1723370"/>
            <a:ext cx="2120900" cy="774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903" y="3284154"/>
            <a:ext cx="3556000" cy="800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7614" y="2884104"/>
            <a:ext cx="2856186" cy="38082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53800" y="5123793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x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1332641" y="6134975"/>
            <a:ext cx="32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z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7436476" y="3478731"/>
            <a:ext cx="1863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Discriminator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0290285" y="3447711"/>
            <a:ext cx="18018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Model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distribution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9170276" y="2742065"/>
            <a:ext cx="2284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distribution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2042" y="4340153"/>
            <a:ext cx="5043958" cy="59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7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Non-Saturating Game 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711669"/>
            <a:ext cx="1137830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/>
              <a:t>Generator maximizes the log-probability of the discriminator </a:t>
            </a:r>
            <a:r>
              <a:rPr lang="en-US" sz="2800" dirty="0" smtClean="0"/>
              <a:t>being </a:t>
            </a:r>
          </a:p>
          <a:p>
            <a:r>
              <a:rPr lang="zh-CN" altLang="en-US" sz="2800" dirty="0" smtClean="0"/>
              <a:t> </a:t>
            </a:r>
            <a:r>
              <a:rPr lang="zh-CN" altLang="en-US" sz="2800" dirty="0"/>
              <a:t> </a:t>
            </a:r>
            <a:r>
              <a:rPr lang="zh-CN" altLang="en-US" sz="2800" dirty="0" smtClean="0"/>
              <a:t>    </a:t>
            </a:r>
            <a:r>
              <a:rPr lang="en-US" sz="2800" dirty="0" smtClean="0"/>
              <a:t>mistaken</a:t>
            </a:r>
            <a:r>
              <a:rPr lang="en-US" altLang="zh-CN" sz="2800" dirty="0" smtClean="0"/>
              <a:t>.</a:t>
            </a:r>
          </a:p>
          <a:p>
            <a:pPr marL="457200" indent="-457200">
              <a:buFont typeface="Arial" charset="0"/>
              <a:buChar char="•"/>
            </a:pPr>
            <a:endParaRPr lang="en-US" altLang="zh-CN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Heuristically </a:t>
            </a:r>
            <a:r>
              <a:rPr lang="en-US" sz="2800" dirty="0"/>
              <a:t>motivated; generator can still learn even when discriminator </a:t>
            </a:r>
            <a:endParaRPr lang="en-US" sz="2800" dirty="0" smtClean="0"/>
          </a:p>
          <a:p>
            <a:r>
              <a:rPr lang="zh-CN" altLang="en-US" sz="2800" dirty="0"/>
              <a:t> </a:t>
            </a:r>
            <a:r>
              <a:rPr lang="zh-CN" altLang="en-US" sz="2800" dirty="0" smtClean="0"/>
              <a:t>     </a:t>
            </a:r>
            <a:r>
              <a:rPr lang="en-US" sz="2800" dirty="0" smtClean="0"/>
              <a:t>successfully </a:t>
            </a:r>
            <a:r>
              <a:rPr lang="en-US" sz="2800" dirty="0"/>
              <a:t>rejects all generator samples 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972747"/>
            <a:ext cx="8502650" cy="17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7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Training Procedure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SGD-like algorithm of choice (Adam) on two </a:t>
            </a:r>
            <a:r>
              <a:rPr lang="en-US" dirty="0" err="1" smtClean="0"/>
              <a:t>minibatches</a:t>
            </a:r>
            <a:r>
              <a:rPr lang="en-US" dirty="0" smtClean="0"/>
              <a:t> </a:t>
            </a:r>
            <a:r>
              <a:rPr lang="en-US" dirty="0"/>
              <a:t>simultaneously: </a:t>
            </a:r>
            <a:endParaRPr lang="en-US" dirty="0" smtClean="0"/>
          </a:p>
          <a:p>
            <a:pPr lvl="1"/>
            <a:r>
              <a:rPr lang="en-US" sz="2800" dirty="0"/>
              <a:t>A </a:t>
            </a:r>
            <a:r>
              <a:rPr lang="en-US" sz="2800" dirty="0" err="1"/>
              <a:t>minibatch</a:t>
            </a:r>
            <a:r>
              <a:rPr lang="en-US" sz="2800" dirty="0"/>
              <a:t> of training examples </a:t>
            </a:r>
            <a:endParaRPr lang="en-US" sz="2800" dirty="0" smtClean="0"/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A </a:t>
            </a:r>
            <a:r>
              <a:rPr lang="en-US" sz="2800" dirty="0" err="1"/>
              <a:t>minibatch</a:t>
            </a:r>
            <a:r>
              <a:rPr lang="en-US" sz="2800" dirty="0"/>
              <a:t> of generated samples </a:t>
            </a:r>
          </a:p>
          <a:p>
            <a:endParaRPr lang="en-US" dirty="0" smtClean="0"/>
          </a:p>
          <a:p>
            <a:r>
              <a:rPr lang="en-US" dirty="0"/>
              <a:t>Optional: run </a:t>
            </a:r>
            <a:r>
              <a:rPr lang="en-US" i="1" dirty="0"/>
              <a:t>k </a:t>
            </a:r>
            <a:r>
              <a:rPr lang="en-US" dirty="0"/>
              <a:t>steps of one player for every step </a:t>
            </a:r>
            <a:r>
              <a:rPr lang="en-US" dirty="0" smtClean="0"/>
              <a:t>of</a:t>
            </a:r>
            <a:r>
              <a:rPr lang="zh-CN" altLang="en-US" dirty="0"/>
              <a:t> </a:t>
            </a:r>
            <a:r>
              <a:rPr lang="en-US" dirty="0" smtClean="0"/>
              <a:t>the </a:t>
            </a:r>
            <a:r>
              <a:rPr lang="en-US" dirty="0"/>
              <a:t>other player.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31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095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How do generative models work? </a:t>
            </a:r>
            <a:r>
              <a:rPr lang="en-US" altLang="zh-CN" sz="4000" dirty="0"/>
              <a:t>GANs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its</a:t>
            </a:r>
            <a:r>
              <a:rPr lang="zh-CN" altLang="en-US" sz="4000" dirty="0"/>
              <a:t> </a:t>
            </a:r>
            <a:r>
              <a:rPr lang="en-US" altLang="zh-CN" sz="4000" dirty="0"/>
              <a:t>variants</a:t>
            </a:r>
            <a:r>
              <a:rPr lang="en-US" sz="4000" dirty="0"/>
              <a:t>? </a:t>
            </a:r>
            <a:r>
              <a:rPr lang="en-US" u="sng" dirty="0"/>
              <a:t/>
            </a:r>
            <a:br>
              <a:rPr lang="en-US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3"/>
                </a:solidFill>
              </a:rPr>
              <a:t>General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formulation</a:t>
            </a:r>
          </a:p>
          <a:p>
            <a:endParaRPr lang="en-US" altLang="zh-CN" dirty="0" smtClean="0"/>
          </a:p>
          <a:p>
            <a:r>
              <a:rPr lang="en-US" dirty="0" smtClean="0">
                <a:solidFill>
                  <a:schemeClr val="accent3"/>
                </a:solidFill>
              </a:rPr>
              <a:t>Intuitions</a:t>
            </a:r>
          </a:p>
          <a:p>
            <a:endParaRPr lang="en-US" altLang="zh-CN" dirty="0" smtClean="0"/>
          </a:p>
          <a:p>
            <a:r>
              <a:rPr lang="en-US" dirty="0">
                <a:solidFill>
                  <a:schemeClr val="accent3"/>
                </a:solidFill>
              </a:rPr>
              <a:t>Adversarial Nets Framework </a:t>
            </a:r>
          </a:p>
          <a:p>
            <a:endParaRPr lang="en-US" dirty="0"/>
          </a:p>
          <a:p>
            <a:r>
              <a:rPr lang="en-US" altLang="zh-CN" dirty="0" smtClean="0"/>
              <a:t>DCGAN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8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106"/>
            <a:ext cx="7826476" cy="58698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65781" y="5818908"/>
            <a:ext cx="53421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Predictability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Minimization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</a:t>
            </a:r>
            <a:r>
              <a:rPr lang="en-US" sz="2000" dirty="0" smtClean="0">
                <a:hlinkClick r:id="rId3" action="ppaction://hlinkfile"/>
              </a:rPr>
              <a:t>J Schmidhuber</a:t>
            </a:r>
            <a:r>
              <a:rPr lang="en-US" altLang="zh-CN" sz="2000" dirty="0" smtClean="0">
                <a:hlinkClick r:id="rId3" action="ppaction://hlinkfile"/>
              </a:rPr>
              <a:t>,</a:t>
            </a:r>
            <a:r>
              <a:rPr lang="zh-CN" altLang="en-US" sz="2000" dirty="0" smtClean="0">
                <a:hlinkClick r:id="rId3" action="ppaction://hlinkfile"/>
              </a:rPr>
              <a:t> </a:t>
            </a:r>
            <a:r>
              <a:rPr lang="en-US" sz="2000" dirty="0" smtClean="0">
                <a:hlinkClick r:id="rId3" action="ppaction://hlinkfile"/>
              </a:rPr>
              <a:t>‎1992</a:t>
            </a:r>
            <a:r>
              <a:rPr lang="en-US" altLang="zh-CN" sz="2000" dirty="0" smtClean="0"/>
              <a:t>)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695210" y="736270"/>
            <a:ext cx="4619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 smtClean="0"/>
              <a:t>Auxiliarily</a:t>
            </a:r>
            <a:r>
              <a:rPr lang="en-US" altLang="zh-CN" sz="2400" dirty="0" smtClean="0"/>
              <a:t>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learn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factorial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codes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by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a</a:t>
            </a:r>
            <a:r>
              <a:rPr lang="en-US" altLang="zh-CN" sz="2400" dirty="0" smtClean="0"/>
              <a:t>dversary.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254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hlinkClick r:id="rId2"/>
              </a:rPr>
              <a:t>DCGAN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3076" y="1923393"/>
            <a:ext cx="10580962" cy="41302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09051" y="6024775"/>
            <a:ext cx="3167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(</a:t>
            </a:r>
            <a:r>
              <a:rPr lang="en-US" sz="2800" dirty="0" smtClean="0"/>
              <a:t>Radford </a:t>
            </a:r>
            <a:r>
              <a:rPr lang="en-US" sz="2800" dirty="0"/>
              <a:t>et al </a:t>
            </a:r>
            <a:r>
              <a:rPr lang="en-US" sz="2800" dirty="0" smtClean="0"/>
              <a:t>2015</a:t>
            </a:r>
            <a:r>
              <a:rPr lang="en-US" altLang="zh-CN" sz="2800" dirty="0" smtClean="0"/>
              <a:t>)</a:t>
            </a:r>
            <a:endParaRPr 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98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100" y="1690688"/>
            <a:ext cx="4749800" cy="4749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DCGANs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DCGANs for </a:t>
            </a:r>
            <a:r>
              <a:rPr lang="en-US" altLang="zh-CN" dirty="0" err="1" smtClean="0"/>
              <a:t>celebA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900" y="1143000"/>
            <a:ext cx="5783866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1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/>
              <a:t>Why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study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generative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models?</a:t>
            </a:r>
          </a:p>
          <a:p>
            <a:endParaRPr lang="en-US" altLang="zh-CN" sz="3200" dirty="0" smtClean="0"/>
          </a:p>
          <a:p>
            <a:r>
              <a:rPr lang="en-US" sz="3200" dirty="0"/>
              <a:t>How do generative models work? </a:t>
            </a:r>
            <a:r>
              <a:rPr lang="en-US" altLang="zh-CN" sz="3200" dirty="0" smtClean="0"/>
              <a:t>GANs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its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variants</a:t>
            </a:r>
            <a:r>
              <a:rPr lang="en-US" sz="3200" dirty="0" smtClean="0"/>
              <a:t>? </a:t>
            </a:r>
          </a:p>
          <a:p>
            <a:endParaRPr lang="en-US" sz="3200" dirty="0" smtClean="0"/>
          </a:p>
          <a:p>
            <a:r>
              <a:rPr lang="en-US" sz="3200" u="sng" dirty="0" smtClean="0"/>
              <a:t>Research frontiers</a:t>
            </a:r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57811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frontiers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Non-convergence</a:t>
            </a:r>
          </a:p>
          <a:p>
            <a:endParaRPr lang="en-US" dirty="0"/>
          </a:p>
          <a:p>
            <a:r>
              <a:rPr lang="en-US" dirty="0" smtClean="0"/>
              <a:t>Wasserstein</a:t>
            </a:r>
            <a:r>
              <a:rPr lang="zh-CN" altLang="en-US" dirty="0" smtClean="0"/>
              <a:t> </a:t>
            </a:r>
            <a:r>
              <a:rPr lang="en-US" altLang="zh-CN" dirty="0" smtClean="0"/>
              <a:t>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9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frontiers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Non-convergence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accent3"/>
                </a:solidFill>
              </a:rPr>
              <a:t>Wasserstein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GAN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04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Non-convergence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Game </a:t>
            </a:r>
            <a:r>
              <a:rPr lang="en-US" sz="3000" dirty="0"/>
              <a:t>solving algorithms may not approach </a:t>
            </a:r>
            <a:r>
              <a:rPr lang="en-US" sz="3000" dirty="0" smtClean="0"/>
              <a:t>an</a:t>
            </a:r>
            <a:r>
              <a:rPr lang="zh-CN" altLang="en-US" sz="3000" dirty="0" smtClean="0"/>
              <a:t> </a:t>
            </a:r>
            <a:r>
              <a:rPr lang="en-US" sz="3000" dirty="0" smtClean="0"/>
              <a:t>equilibrium </a:t>
            </a:r>
            <a:r>
              <a:rPr lang="en-US" sz="3000" dirty="0"/>
              <a:t>at </a:t>
            </a:r>
            <a:r>
              <a:rPr lang="en-US" sz="3000" dirty="0" smtClean="0"/>
              <a:t>all</a:t>
            </a:r>
          </a:p>
          <a:p>
            <a:endParaRPr lang="en-US" dirty="0"/>
          </a:p>
          <a:p>
            <a:r>
              <a:rPr lang="en-US" dirty="0" smtClean="0"/>
              <a:t>We </a:t>
            </a:r>
            <a:r>
              <a:rPr lang="en-US" dirty="0"/>
              <a:t>represent </a:t>
            </a:r>
            <a:r>
              <a:rPr lang="en-US" i="1" dirty="0"/>
              <a:t>G </a:t>
            </a:r>
            <a:r>
              <a:rPr lang="en-US" dirty="0"/>
              <a:t>and </a:t>
            </a:r>
            <a:r>
              <a:rPr lang="en-US" i="1" dirty="0"/>
              <a:t>D </a:t>
            </a:r>
            <a:r>
              <a:rPr lang="en-US" dirty="0"/>
              <a:t>as highly non-convex parametric functions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Mode collapse: most severe form of non-convergence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00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 collapse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069" y="1290638"/>
            <a:ext cx="6007100" cy="80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069" y="2844800"/>
            <a:ext cx="10340731" cy="294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3069" y="2276010"/>
            <a:ext cx="2996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 smtClean="0"/>
              <a:t>Minibatch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Features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0325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frontiers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Non-convergence</a:t>
            </a:r>
          </a:p>
          <a:p>
            <a:endParaRPr lang="en-US" dirty="0"/>
          </a:p>
          <a:p>
            <a:r>
              <a:rPr lang="en-US" dirty="0" smtClean="0"/>
              <a:t>Wasserstein</a:t>
            </a:r>
            <a:r>
              <a:rPr lang="zh-CN" altLang="en-US" dirty="0" smtClean="0"/>
              <a:t> </a:t>
            </a:r>
            <a:r>
              <a:rPr lang="en-US" altLang="zh-CN" dirty="0" smtClean="0"/>
              <a:t>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1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Wasserstein</a:t>
            </a:r>
            <a:r>
              <a:rPr lang="zh-CN" altLang="en-US" dirty="0" smtClean="0"/>
              <a:t> </a:t>
            </a:r>
            <a:r>
              <a:rPr lang="en-US" altLang="zh-CN" dirty="0" smtClean="0"/>
              <a:t>GAN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Jensen-Shannon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Divergence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Wasserstein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Divergence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15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u="sng" dirty="0" smtClean="0"/>
              <a:t>Why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study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generative</a:t>
            </a:r>
            <a:r>
              <a:rPr lang="zh-CN" altLang="en-US" sz="3200" u="sng" dirty="0" smtClean="0"/>
              <a:t> </a:t>
            </a:r>
            <a:r>
              <a:rPr lang="en-US" altLang="zh-CN" sz="3200" u="sng" dirty="0" smtClean="0"/>
              <a:t>models?</a:t>
            </a:r>
          </a:p>
          <a:p>
            <a:endParaRPr lang="en-US" altLang="zh-CN" sz="3200" dirty="0" smtClean="0"/>
          </a:p>
          <a:p>
            <a:r>
              <a:rPr lang="en-US" sz="3200" dirty="0"/>
              <a:t>How do generative models work? </a:t>
            </a:r>
            <a:r>
              <a:rPr lang="en-US" altLang="zh-CN" sz="3200" dirty="0" smtClean="0"/>
              <a:t>GANs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its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variants</a:t>
            </a:r>
            <a:r>
              <a:rPr lang="en-US" sz="3200" dirty="0" smtClean="0"/>
              <a:t>? </a:t>
            </a:r>
          </a:p>
          <a:p>
            <a:endParaRPr lang="en-US" sz="3200" dirty="0" smtClean="0"/>
          </a:p>
          <a:p>
            <a:r>
              <a:rPr lang="en-US" sz="3200" dirty="0" smtClean="0"/>
              <a:t>Research frontiers</a:t>
            </a:r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993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study generative models?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 possible futures for planning or simulated RL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Realistic </a:t>
            </a:r>
            <a:r>
              <a:rPr lang="en-US" dirty="0"/>
              <a:t>generation tasks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Missing data </a:t>
            </a:r>
          </a:p>
          <a:p>
            <a:pPr lvl="1"/>
            <a:r>
              <a:rPr lang="en-US" dirty="0"/>
              <a:t>Semi-supervised learning 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3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study generative models?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 possible futures for planning or simulated RL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>
                <a:solidFill>
                  <a:schemeClr val="accent3"/>
                </a:solidFill>
              </a:rPr>
              <a:t>Realistic </a:t>
            </a:r>
            <a:r>
              <a:rPr lang="en-US" dirty="0">
                <a:solidFill>
                  <a:schemeClr val="accent3"/>
                </a:solidFill>
              </a:rPr>
              <a:t>generation tasks 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>
              <a:solidFill>
                <a:schemeClr val="accent3"/>
              </a:solidFill>
            </a:endParaRPr>
          </a:p>
          <a:p>
            <a:r>
              <a:rPr lang="en-US" dirty="0">
                <a:solidFill>
                  <a:schemeClr val="accent3"/>
                </a:solidFill>
              </a:rPr>
              <a:t>Missing data 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Semi-supervised learning </a:t>
            </a:r>
            <a:endParaRPr lang="en-US" dirty="0" smtClean="0">
              <a:solidFill>
                <a:schemeClr val="accent3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0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Creative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GANs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RL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Adversarial Learning for Neural Dialogue </a:t>
            </a:r>
            <a:r>
              <a:rPr lang="en-US" dirty="0" smtClean="0"/>
              <a:t>Generation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dirty="0">
                <a:hlinkClick r:id="rId3"/>
              </a:rPr>
              <a:t>Li, </a:t>
            </a:r>
            <a:r>
              <a:rPr lang="en-US" dirty="0" err="1">
                <a:hlinkClick r:id="rId3"/>
              </a:rPr>
              <a:t>Jiwei</a:t>
            </a:r>
            <a:r>
              <a:rPr lang="en-US" dirty="0">
                <a:hlinkClick r:id="rId3"/>
              </a:rPr>
              <a:t>, et al</a:t>
            </a:r>
            <a:r>
              <a:rPr lang="en-US" dirty="0" smtClean="0">
                <a:hlinkClick r:id="rId3"/>
              </a:rPr>
              <a:t>.</a:t>
            </a:r>
            <a:r>
              <a:rPr lang="en-US" altLang="zh-CN" dirty="0" smtClean="0">
                <a:hlinkClick r:id="rId3"/>
              </a:rPr>
              <a:t>,</a:t>
            </a:r>
            <a:r>
              <a:rPr lang="zh-CN" altLang="en-US" dirty="0" smtClean="0">
                <a:hlinkClick r:id="rId3"/>
              </a:rPr>
              <a:t> </a:t>
            </a:r>
            <a:r>
              <a:rPr lang="en-US" altLang="zh-CN" dirty="0" smtClean="0">
                <a:hlinkClick r:id="rId3"/>
              </a:rPr>
              <a:t>2017</a:t>
            </a:r>
            <a:r>
              <a:rPr lang="en-US" altLang="zh-CN" dirty="0" smtClean="0"/>
              <a:t>),</a:t>
            </a:r>
            <a:r>
              <a:rPr lang="zh-CN" altLang="en-US" dirty="0" smtClean="0"/>
              <a:t> </a:t>
            </a:r>
            <a:r>
              <a:rPr lang="en-US" altLang="zh-CN" dirty="0" smtClean="0"/>
              <a:t>getting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rewards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discriminator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GANs,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trial-and-errors.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</a:t>
            </a:r>
            <a:r>
              <a:rPr lang="en-US" altLang="zh-CN" dirty="0" smtClean="0">
                <a:solidFill>
                  <a:schemeClr val="accent3"/>
                </a:solidFill>
              </a:rPr>
              <a:t>The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way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to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pass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Turing</a:t>
            </a:r>
            <a:r>
              <a:rPr lang="zh-CN" altLang="en-US" dirty="0" smtClean="0">
                <a:solidFill>
                  <a:schemeClr val="accent3"/>
                </a:solidFill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</a:rPr>
              <a:t>Test?</a:t>
            </a:r>
          </a:p>
          <a:p>
            <a:endParaRPr lang="en-US" dirty="0" smtClean="0"/>
          </a:p>
          <a:p>
            <a:r>
              <a:rPr lang="en-US" dirty="0" smtClean="0"/>
              <a:t>Generative </a:t>
            </a:r>
            <a:r>
              <a:rPr lang="en-US" dirty="0"/>
              <a:t>Adversarial Imitation </a:t>
            </a:r>
            <a:r>
              <a:rPr lang="en-US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4"/>
              </a:rPr>
              <a:t>OpenAI,</a:t>
            </a:r>
            <a:r>
              <a:rPr lang="zh-CN" altLang="en-US" dirty="0" smtClean="0">
                <a:hlinkClick r:id="rId4"/>
              </a:rPr>
              <a:t> </a:t>
            </a:r>
            <a:r>
              <a:rPr lang="en-US" altLang="zh-CN" dirty="0" smtClean="0">
                <a:hlinkClick r:id="rId4"/>
              </a:rPr>
              <a:t>2016</a:t>
            </a:r>
            <a:r>
              <a:rPr lang="en-US" altLang="zh-CN" dirty="0" smtClean="0"/>
              <a:t>).</a:t>
            </a:r>
            <a:r>
              <a:rPr lang="zh-CN" altLang="en-US" dirty="0" smtClean="0"/>
              <a:t> </a:t>
            </a:r>
            <a:r>
              <a:rPr lang="en-US" altLang="zh-CN" dirty="0"/>
              <a:t>T</a:t>
            </a:r>
            <a:r>
              <a:rPr lang="en-US" dirty="0" smtClean="0"/>
              <a:t>he </a:t>
            </a:r>
            <a:r>
              <a:rPr lang="en-US" dirty="0"/>
              <a:t>agent learns from example </a:t>
            </a:r>
            <a:r>
              <a:rPr lang="en-US" dirty="0" smtClean="0"/>
              <a:t>demonstrations, </a:t>
            </a:r>
            <a:r>
              <a:rPr lang="en-US" dirty="0"/>
              <a:t>eliminating the need to design a reward </a:t>
            </a:r>
            <a:r>
              <a:rPr lang="en-US" dirty="0" smtClean="0"/>
              <a:t>function</a:t>
            </a:r>
            <a:r>
              <a:rPr lang="en-US" altLang="zh-CN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study generative models?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Simulate possible futures for planning or simulated RL </a:t>
            </a:r>
            <a:endParaRPr lang="en-US" dirty="0" smtClean="0">
              <a:solidFill>
                <a:schemeClr val="accent3"/>
              </a:solidFill>
            </a:endParaRPr>
          </a:p>
          <a:p>
            <a:endParaRPr lang="en-US" dirty="0"/>
          </a:p>
          <a:p>
            <a:r>
              <a:rPr lang="en-US" dirty="0" smtClean="0"/>
              <a:t>Realistic </a:t>
            </a:r>
            <a:r>
              <a:rPr lang="en-US" dirty="0"/>
              <a:t>generation tasks 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Missing data 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Semi-supervised learning </a:t>
            </a:r>
            <a:endParaRPr lang="en-US" dirty="0" smtClean="0">
              <a:solidFill>
                <a:schemeClr val="accent3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8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411951"/>
            <a:ext cx="2768600" cy="44157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525" y="1427463"/>
            <a:ext cx="2908782" cy="4398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862" y="1424650"/>
            <a:ext cx="2821168" cy="44157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5700" y="1427463"/>
            <a:ext cx="2768600" cy="439821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74562" y="381000"/>
            <a:ext cx="72619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/>
              <a:t>Single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Image</a:t>
            </a:r>
            <a:r>
              <a:rPr lang="zh-CN" altLang="en-US" sz="4400" dirty="0" smtClean="0"/>
              <a:t> </a:t>
            </a:r>
            <a:r>
              <a:rPr lang="en-US" altLang="zh-CN" sz="4400" dirty="0" smtClean="0"/>
              <a:t>Super-Resolution</a:t>
            </a:r>
            <a:r>
              <a:rPr lang="zh-CN" altLang="en-US" sz="4400" dirty="0" smtClean="0"/>
              <a:t> </a:t>
            </a:r>
            <a:endParaRPr lang="en-US" sz="4400" dirty="0"/>
          </a:p>
        </p:txBody>
      </p:sp>
      <p:sp>
        <p:nvSpPr>
          <p:cNvPr id="9" name="TextBox 8"/>
          <p:cNvSpPr txBox="1"/>
          <p:nvPr/>
        </p:nvSpPr>
        <p:spPr>
          <a:xfrm>
            <a:off x="4716457" y="5855904"/>
            <a:ext cx="277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2800" dirty="0"/>
              <a:t>(</a:t>
            </a:r>
            <a:r>
              <a:rPr lang="nb-NO" sz="2800" dirty="0">
                <a:hlinkClick r:id="rId6"/>
              </a:rPr>
              <a:t>Ledig et al 2016</a:t>
            </a:r>
            <a:r>
              <a:rPr lang="nb-NO" sz="28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6197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3127</TotalTime>
  <Words>759</Words>
  <Application>Microsoft Macintosh PowerPoint</Application>
  <PresentationFormat>Widescreen</PresentationFormat>
  <Paragraphs>198</Paragraphs>
  <Slides>39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Calibri</vt:lpstr>
      <vt:lpstr>Calibri Light</vt:lpstr>
      <vt:lpstr>DengXian</vt:lpstr>
      <vt:lpstr>DengXian Light</vt:lpstr>
      <vt:lpstr>Arial</vt:lpstr>
      <vt:lpstr>Office Theme</vt:lpstr>
      <vt:lpstr>Generative Adversarial  Networks (GANs)  </vt:lpstr>
      <vt:lpstr>Adversarial Training </vt:lpstr>
      <vt:lpstr>PowerPoint Presentation</vt:lpstr>
      <vt:lpstr>Roadmap</vt:lpstr>
      <vt:lpstr>Why study generative models?  </vt:lpstr>
      <vt:lpstr>Why study generative models?  </vt:lpstr>
      <vt:lpstr>Creative applications of GANs to RL</vt:lpstr>
      <vt:lpstr>Why study generative models?  </vt:lpstr>
      <vt:lpstr>PowerPoint Presentation</vt:lpstr>
      <vt:lpstr>Next Video Frame Prediction</vt:lpstr>
      <vt:lpstr>Text to Photo-realistic Image Synthesis (StackGan)</vt:lpstr>
      <vt:lpstr>Why study generative models?  </vt:lpstr>
      <vt:lpstr>Semi-supervised learning </vt:lpstr>
      <vt:lpstr>Roadmap</vt:lpstr>
      <vt:lpstr>How do generative models work? GANs and its variants?  </vt:lpstr>
      <vt:lpstr>How do generative models work? GANs and its variants?  </vt:lpstr>
      <vt:lpstr>General formulation </vt:lpstr>
      <vt:lpstr>How do generative models work? GANs and its variants?  </vt:lpstr>
      <vt:lpstr>Intuitions</vt:lpstr>
      <vt:lpstr>Intuitions</vt:lpstr>
      <vt:lpstr>Intuitions</vt:lpstr>
      <vt:lpstr>Intuitions</vt:lpstr>
      <vt:lpstr>How do generative models work? GANs and its variants?  </vt:lpstr>
      <vt:lpstr>Adversarial Nets Framework </vt:lpstr>
      <vt:lpstr>Minimax Game (objective)</vt:lpstr>
      <vt:lpstr>Discriminator Strategy</vt:lpstr>
      <vt:lpstr>Non-Saturating Game  </vt:lpstr>
      <vt:lpstr>Training Procedure  </vt:lpstr>
      <vt:lpstr>How do generative models work? GANs and its variants?  </vt:lpstr>
      <vt:lpstr>DCGAN</vt:lpstr>
      <vt:lpstr>DCGANs for MINIST</vt:lpstr>
      <vt:lpstr>DCGANs for celebA </vt:lpstr>
      <vt:lpstr>Roadmap</vt:lpstr>
      <vt:lpstr>Research frontiers</vt:lpstr>
      <vt:lpstr>Research frontiers</vt:lpstr>
      <vt:lpstr>Non-convergence</vt:lpstr>
      <vt:lpstr>Mode collapse</vt:lpstr>
      <vt:lpstr>Research frontiers</vt:lpstr>
      <vt:lpstr>Wasserstein GAN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Adversarial  Networks (GANs)  </dc:title>
  <dc:creator>黄兆楷</dc:creator>
  <cp:lastModifiedBy>黄兆楷</cp:lastModifiedBy>
  <cp:revision>108</cp:revision>
  <dcterms:created xsi:type="dcterms:W3CDTF">2017-06-12T13:14:04Z</dcterms:created>
  <dcterms:modified xsi:type="dcterms:W3CDTF">2017-08-12T08:17:50Z</dcterms:modified>
</cp:coreProperties>
</file>

<file path=docProps/thumbnail.jpeg>
</file>